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6858000" cx="9144000"/>
  <p:notesSz cx="6858000" cy="9144000"/>
  <p:embeddedFontLst>
    <p:embeddedFont>
      <p:font typeface="Raleway"/>
      <p:regular r:id="rId35"/>
      <p:bold r:id="rId36"/>
      <p:italic r:id="rId37"/>
      <p:boldItalic r:id="rId38"/>
    </p:embeddedFont>
    <p:embeddedFont>
      <p:font typeface="Lat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441ED10-16B9-405D-9BF3-3CB445131DFA}">
  <a:tblStyle styleId="{8441ED10-16B9-405D-9BF3-3CB445131D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.fntdata"/><Relationship Id="rId20" Type="http://schemas.openxmlformats.org/officeDocument/2006/relationships/slide" Target="slides/slide15.xml"/><Relationship Id="rId42" Type="http://schemas.openxmlformats.org/officeDocument/2006/relationships/font" Target="fonts/Lato-boldItalic.fntdata"/><Relationship Id="rId41" Type="http://schemas.openxmlformats.org/officeDocument/2006/relationships/font" Target="fonts/Lato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aleway-italic.fntdata"/><Relationship Id="rId14" Type="http://schemas.openxmlformats.org/officeDocument/2006/relationships/slide" Target="slides/slide9.xml"/><Relationship Id="rId36" Type="http://schemas.openxmlformats.org/officeDocument/2006/relationships/font" Target="fonts/Raleway-bold.fntdata"/><Relationship Id="rId17" Type="http://schemas.openxmlformats.org/officeDocument/2006/relationships/slide" Target="slides/slide12.xml"/><Relationship Id="rId39" Type="http://schemas.openxmlformats.org/officeDocument/2006/relationships/font" Target="fonts/Lato-regular.fntdata"/><Relationship Id="rId16" Type="http://schemas.openxmlformats.org/officeDocument/2006/relationships/slide" Target="slides/slide11.xml"/><Relationship Id="rId38" Type="http://schemas.openxmlformats.org/officeDocument/2006/relationships/font" Target="fonts/Raleway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d91e5e468e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d91e5e468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d92f400d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1d92f400df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2cd8f736b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12cd8f736bc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de41d967b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de41d967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d945d153e6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d945d153e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d945d153e6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d945d153e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d945d153e6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d945d153e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d945d153e6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d945d153e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d92f400df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1d92f400df7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de41d967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12de41d967b_1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d92f400df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1d92f400df7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de41d967b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2de41d967b_1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d92f400df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1d92f400df7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2de41d95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12de41d95c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de41d95c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2de41d95ce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de41d967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12de41d967b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2cd8f736bc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12cd8f736bc_0_6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d945d153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1d945d153e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2cd8f736b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12cd8f736bc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cd8f736bc_0_6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cd8f736bc_0_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d91e5e468e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d91e5e468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cd8f736b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12cd8f736bc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d91e5e468e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d91e5e468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91e5e468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1d91e5e468e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d91e5e468e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d91e5e468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6859966" y="1249405"/>
            <a:ext cx="2284034" cy="4384710"/>
          </a:xfrm>
          <a:custGeom>
            <a:rect b="b" l="l" r="r" t="t"/>
            <a:pathLst>
              <a:path extrusionOk="0" h="120000" w="120000">
                <a:moveTo>
                  <a:pt x="89948" y="0"/>
                </a:moveTo>
                <a:lnTo>
                  <a:pt x="119999" y="0"/>
                </a:lnTo>
                <a:lnTo>
                  <a:pt x="119999" y="120000"/>
                </a:lnTo>
                <a:lnTo>
                  <a:pt x="89948" y="120000"/>
                </a:lnTo>
                <a:lnTo>
                  <a:pt x="89948" y="106516"/>
                </a:lnTo>
                <a:lnTo>
                  <a:pt x="40266" y="106516"/>
                </a:lnTo>
                <a:lnTo>
                  <a:pt x="40266" y="79117"/>
                </a:lnTo>
                <a:lnTo>
                  <a:pt x="0" y="79117"/>
                </a:lnTo>
                <a:lnTo>
                  <a:pt x="0" y="40575"/>
                </a:lnTo>
                <a:lnTo>
                  <a:pt x="40266" y="40575"/>
                </a:lnTo>
                <a:lnTo>
                  <a:pt x="40266" y="13045"/>
                </a:lnTo>
                <a:lnTo>
                  <a:pt x="89948" y="1304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0" y="1237089"/>
            <a:ext cx="2182776" cy="43975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1438" y="286"/>
                </a:lnTo>
                <a:cubicBezTo>
                  <a:pt x="72415" y="3360"/>
                  <a:pt x="120000" y="28921"/>
                  <a:pt x="120000" y="60000"/>
                </a:cubicBezTo>
                <a:cubicBezTo>
                  <a:pt x="120000" y="91078"/>
                  <a:pt x="72415" y="116639"/>
                  <a:pt x="11438" y="119713"/>
                </a:cubicBezTo>
                <a:lnTo>
                  <a:pt x="0" y="1200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685800" y="1400433"/>
            <a:ext cx="6400800" cy="21933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2" name="Google Shape;22;p2"/>
          <p:cNvSpPr txBox="1"/>
          <p:nvPr>
            <p:ph idx="1" type="subTitle"/>
          </p:nvPr>
        </p:nvSpPr>
        <p:spPr>
          <a:xfrm>
            <a:off x="685800" y="359374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spcBef>
                <a:spcPts val="560"/>
              </a:spcBef>
              <a:spcAft>
                <a:spcPts val="0"/>
              </a:spcAft>
              <a:buClr>
                <a:srgbClr val="888897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9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spcBef>
                <a:spcPts val="360"/>
              </a:spcBef>
              <a:spcAft>
                <a:spcPts val="0"/>
              </a:spcAft>
              <a:buClr>
                <a:srgbClr val="888897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9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spcBef>
                <a:spcPts val="360"/>
              </a:spcBef>
              <a:spcAft>
                <a:spcPts val="0"/>
              </a:spcAft>
              <a:buClr>
                <a:srgbClr val="888897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9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91018" y="6004672"/>
            <a:ext cx="1405942" cy="629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IT_DUO_RGB_flat_LR.jpg" id="25" name="Google Shape;25;p3"/>
          <p:cNvPicPr preferRelativeResize="0"/>
          <p:nvPr/>
        </p:nvPicPr>
        <p:blipFill rotWithShape="1">
          <a:blip r:embed="rId2">
            <a:alphaModFix/>
          </a:blip>
          <a:srcRect b="0" l="17499" r="23445" t="0"/>
          <a:stretch/>
        </p:blipFill>
        <p:spPr>
          <a:xfrm>
            <a:off x="0" y="0"/>
            <a:ext cx="5400000" cy="608918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>
            <a:off x="0" y="0"/>
            <a:ext cx="9144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98593"/>
                </a:lnTo>
                <a:lnTo>
                  <a:pt x="2730" y="98409"/>
                </a:lnTo>
                <a:cubicBezTo>
                  <a:pt x="17286" y="96438"/>
                  <a:pt x="28645" y="80047"/>
                  <a:pt x="28645" y="60119"/>
                </a:cubicBezTo>
                <a:cubicBezTo>
                  <a:pt x="28645" y="40191"/>
                  <a:pt x="17286" y="23801"/>
                  <a:pt x="2730" y="21830"/>
                </a:cubicBezTo>
                <a:lnTo>
                  <a:pt x="0" y="2164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6859966" y="1249405"/>
            <a:ext cx="2284034" cy="4384710"/>
          </a:xfrm>
          <a:custGeom>
            <a:rect b="b" l="l" r="r" t="t"/>
            <a:pathLst>
              <a:path extrusionOk="0" h="120000" w="120000">
                <a:moveTo>
                  <a:pt x="89948" y="0"/>
                </a:moveTo>
                <a:lnTo>
                  <a:pt x="119999" y="0"/>
                </a:lnTo>
                <a:lnTo>
                  <a:pt x="119999" y="120000"/>
                </a:lnTo>
                <a:lnTo>
                  <a:pt x="89948" y="120000"/>
                </a:lnTo>
                <a:lnTo>
                  <a:pt x="89948" y="106516"/>
                </a:lnTo>
                <a:lnTo>
                  <a:pt x="40266" y="106516"/>
                </a:lnTo>
                <a:lnTo>
                  <a:pt x="40266" y="79117"/>
                </a:lnTo>
                <a:lnTo>
                  <a:pt x="0" y="79117"/>
                </a:lnTo>
                <a:lnTo>
                  <a:pt x="0" y="40575"/>
                </a:lnTo>
                <a:lnTo>
                  <a:pt x="40266" y="40575"/>
                </a:lnTo>
                <a:lnTo>
                  <a:pt x="40266" y="13045"/>
                </a:lnTo>
                <a:lnTo>
                  <a:pt x="89948" y="1304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 txBox="1"/>
          <p:nvPr>
            <p:ph idx="10" type="dt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type="ctrTitle"/>
          </p:nvPr>
        </p:nvSpPr>
        <p:spPr>
          <a:xfrm>
            <a:off x="685800" y="1400433"/>
            <a:ext cx="6400800" cy="21933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685800" y="359374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spcBef>
                <a:spcPts val="560"/>
              </a:spcBef>
              <a:spcAft>
                <a:spcPts val="0"/>
              </a:spcAft>
              <a:buClr>
                <a:srgbClr val="888897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9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spcBef>
                <a:spcPts val="360"/>
              </a:spcBef>
              <a:spcAft>
                <a:spcPts val="0"/>
              </a:spcAft>
              <a:buClr>
                <a:srgbClr val="888897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9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spcBef>
                <a:spcPts val="360"/>
              </a:spcBef>
              <a:spcAft>
                <a:spcPts val="0"/>
              </a:spcAft>
              <a:buClr>
                <a:srgbClr val="888897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9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97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2" name="Google Shape;3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1018" y="6004672"/>
            <a:ext cx="1405942" cy="629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1223400" y="27465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457200" y="1600201"/>
            <a:ext cx="8229600" cy="4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10" type="dt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71120" y="6356350"/>
            <a:ext cx="721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71120" y="6356350"/>
            <a:ext cx="721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6"/>
          <p:cNvSpPr txBox="1"/>
          <p:nvPr>
            <p:ph type="title"/>
          </p:nvPr>
        </p:nvSpPr>
        <p:spPr>
          <a:xfrm>
            <a:off x="989136" y="2651760"/>
            <a:ext cx="6359207" cy="3058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9" name="Google Shape;49;p6"/>
          <p:cNvSpPr txBox="1"/>
          <p:nvPr>
            <p:ph idx="10" type="dt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71120" y="6356350"/>
            <a:ext cx="721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0" y="6065520"/>
            <a:ext cx="792480" cy="792480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" name="Google Shape;5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91018" y="6004672"/>
            <a:ext cx="1405942" cy="629768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6"/>
          <p:cNvSpPr/>
          <p:nvPr/>
        </p:nvSpPr>
        <p:spPr>
          <a:xfrm rot="5400000">
            <a:off x="5943601" y="3"/>
            <a:ext cx="3200396" cy="320039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19999" y="0"/>
                </a:lnTo>
                <a:lnTo>
                  <a:pt x="119999" y="0"/>
                </a:lnTo>
                <a:cubicBezTo>
                  <a:pt x="119999" y="66274"/>
                  <a:pt x="66274" y="120000"/>
                  <a:pt x="0" y="1200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7"/>
          <p:cNvSpPr/>
          <p:nvPr/>
        </p:nvSpPr>
        <p:spPr>
          <a:xfrm rot="10800000">
            <a:off x="5943600" y="1"/>
            <a:ext cx="3200399" cy="3200399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40000" y="0"/>
                </a:lnTo>
                <a:lnTo>
                  <a:pt x="40000" y="40000"/>
                </a:lnTo>
                <a:lnTo>
                  <a:pt x="80000" y="40000"/>
                </a:lnTo>
                <a:lnTo>
                  <a:pt x="80000" y="80000"/>
                </a:lnTo>
                <a:lnTo>
                  <a:pt x="120000" y="8000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80000"/>
                </a:lnTo>
                <a:lnTo>
                  <a:pt x="0" y="4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7"/>
          <p:cNvSpPr txBox="1"/>
          <p:nvPr>
            <p:ph type="title"/>
          </p:nvPr>
        </p:nvSpPr>
        <p:spPr>
          <a:xfrm>
            <a:off x="1005524" y="2651760"/>
            <a:ext cx="6359207" cy="3058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" name="Google Shape;59;p7"/>
          <p:cNvSpPr txBox="1"/>
          <p:nvPr>
            <p:ph idx="10" type="dt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71120" y="6356350"/>
            <a:ext cx="721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0" y="6065520"/>
            <a:ext cx="792480" cy="792480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" name="Google Shape;6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91018" y="6004672"/>
            <a:ext cx="1405942" cy="629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type="title"/>
          </p:nvPr>
        </p:nvSpPr>
        <p:spPr>
          <a:xfrm>
            <a:off x="1223400" y="27465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6" name="Google Shape;66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8"/>
          <p:cNvSpPr txBox="1"/>
          <p:nvPr>
            <p:ph idx="10" type="dt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8"/>
          <p:cNvSpPr txBox="1"/>
          <p:nvPr>
            <p:ph idx="12" type="sldNum"/>
          </p:nvPr>
        </p:nvSpPr>
        <p:spPr>
          <a:xfrm>
            <a:off x="71120" y="6356350"/>
            <a:ext cx="721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/>
          <p:nvPr>
            <p:ph type="title"/>
          </p:nvPr>
        </p:nvSpPr>
        <p:spPr>
          <a:xfrm>
            <a:off x="1223400" y="27465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5" name="Google Shape;75;p9"/>
          <p:cNvSpPr txBox="1"/>
          <p:nvPr>
            <p:ph idx="10" type="dt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9"/>
          <p:cNvSpPr txBox="1"/>
          <p:nvPr>
            <p:ph idx="12" type="sldNum"/>
          </p:nvPr>
        </p:nvSpPr>
        <p:spPr>
          <a:xfrm>
            <a:off x="71120" y="6356350"/>
            <a:ext cx="721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114643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223400" y="27465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0" type="dt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/>
          <p:nvPr/>
        </p:nvSpPr>
        <p:spPr>
          <a:xfrm>
            <a:off x="0" y="6065520"/>
            <a:ext cx="792480" cy="792480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/>
          <p:nvPr/>
        </p:nvSpPr>
        <p:spPr>
          <a:xfrm rot="10800000">
            <a:off x="7997567" y="-1"/>
            <a:ext cx="1146433" cy="114643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40000" y="0"/>
                </a:lnTo>
                <a:lnTo>
                  <a:pt x="40000" y="40000"/>
                </a:lnTo>
                <a:lnTo>
                  <a:pt x="80000" y="40000"/>
                </a:lnTo>
                <a:lnTo>
                  <a:pt x="80000" y="80000"/>
                </a:lnTo>
                <a:lnTo>
                  <a:pt x="120000" y="8000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80000"/>
                </a:lnTo>
                <a:lnTo>
                  <a:pt x="0" y="4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71120" y="6356350"/>
            <a:ext cx="721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291018" y="6096112"/>
            <a:ext cx="1405942" cy="62976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2.pn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/>
          <p:nvPr>
            <p:ph type="ctrTitle"/>
          </p:nvPr>
        </p:nvSpPr>
        <p:spPr>
          <a:xfrm>
            <a:off x="1022175" y="926750"/>
            <a:ext cx="76950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</a:pPr>
            <a:r>
              <a:rPr b="1" i="0" lang="en-US" sz="4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br>
              <a:rPr b="1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/>
              <a:t>H&amp;M Personalized Recommendation System</a:t>
            </a:r>
            <a:endParaRPr b="1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0"/>
          <p:cNvSpPr txBox="1"/>
          <p:nvPr/>
        </p:nvSpPr>
        <p:spPr>
          <a:xfrm>
            <a:off x="1022175" y="5721850"/>
            <a:ext cx="37071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1" i="1" lang="en-US" sz="1600">
                <a:solidFill>
                  <a:schemeClr val="lt1"/>
                </a:solidFill>
              </a:rPr>
              <a:t>Instructor</a:t>
            </a:r>
            <a:r>
              <a:rPr lang="en-US" sz="1600">
                <a:solidFill>
                  <a:schemeClr val="lt1"/>
                </a:solidFill>
              </a:rPr>
              <a:t>: Ms. Thuy Nguyen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1" i="1" lang="en-US" sz="1600">
                <a:solidFill>
                  <a:schemeClr val="lt1"/>
                </a:solidFill>
              </a:rPr>
              <a:t>Course</a:t>
            </a:r>
            <a:r>
              <a:rPr lang="en-US" sz="1600">
                <a:solidFill>
                  <a:schemeClr val="lt1"/>
                </a:solidFill>
              </a:rPr>
              <a:t>: Practical Data Science</a:t>
            </a:r>
            <a:endParaRPr sz="1600">
              <a:solidFill>
                <a:schemeClr val="lt1"/>
              </a:solidFill>
            </a:endParaRPr>
          </a:p>
        </p:txBody>
      </p:sp>
      <p:cxnSp>
        <p:nvCxnSpPr>
          <p:cNvPr id="84" name="Google Shape;84;p10"/>
          <p:cNvCxnSpPr/>
          <p:nvPr/>
        </p:nvCxnSpPr>
        <p:spPr>
          <a:xfrm>
            <a:off x="1118979" y="5721858"/>
            <a:ext cx="1798595" cy="0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1223400" y="274650"/>
            <a:ext cx="7463400" cy="8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Cleaning</a:t>
            </a:r>
            <a:endParaRPr/>
          </a:p>
        </p:txBody>
      </p:sp>
      <p:graphicFrame>
        <p:nvGraphicFramePr>
          <p:cNvPr id="149" name="Google Shape;149;p19"/>
          <p:cNvGraphicFramePr/>
          <p:nvPr/>
        </p:nvGraphicFramePr>
        <p:xfrm>
          <a:off x="952500" y="1775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{8441ED10-16B9-405D-9BF3-3CB445131DFA}</a:tableStyleId>
              </a:tblPr>
              <a:tblGrid>
                <a:gridCol w="2236850"/>
                <a:gridCol w="5002150"/>
              </a:tblGrid>
              <a:tr h="678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sng">
                          <a:solidFill>
                            <a:schemeClr val="lt1"/>
                          </a:solidFill>
                        </a:rPr>
                        <a:t>Data</a:t>
                      </a:r>
                      <a:endParaRPr b="1" sz="1800" u="sng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sng">
                          <a:solidFill>
                            <a:schemeClr val="lt1"/>
                          </a:solidFill>
                        </a:rPr>
                        <a:t>Technique</a:t>
                      </a:r>
                      <a:endParaRPr b="1" sz="1800" u="sng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Duplicate records</a:t>
                      </a:r>
                      <a:endParaRPr b="1" sz="1800"/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Remove </a:t>
                      </a:r>
                      <a:r>
                        <a:rPr lang="en-US" sz="1800"/>
                        <a:t>duplicate</a:t>
                      </a:r>
                      <a:r>
                        <a:rPr lang="en-US" sz="1800"/>
                        <a:t> records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Missing values</a:t>
                      </a:r>
                      <a:endParaRPr b="1" sz="1800"/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b="1" i="1" lang="en-US" sz="1800"/>
                        <a:t>Transaction dataset:</a:t>
                      </a:r>
                      <a:r>
                        <a:rPr lang="en-US" sz="1800"/>
                        <a:t> drop rows with missing values</a:t>
                      </a:r>
                      <a:endParaRPr sz="1800"/>
                    </a:p>
                    <a:p>
                      <a:pPr indent="-342900" lvl="0" marL="457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b="1" i="1" lang="en-US" sz="1800"/>
                        <a:t>Article dataset:</a:t>
                      </a:r>
                      <a:r>
                        <a:rPr lang="en-US" sz="1800"/>
                        <a:t> remove records that do not have corresponding images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Outliers</a:t>
                      </a:r>
                      <a:endParaRPr b="1" sz="1800"/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IQR method (outliers are detected but not removed)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Unexpected data</a:t>
                      </a:r>
                      <a:endParaRPr b="1" sz="1800"/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Filter articles that have been bought  more than 10 times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>
            <p:ph type="title"/>
          </p:nvPr>
        </p:nvSpPr>
        <p:spPr>
          <a:xfrm>
            <a:off x="989125" y="2651750"/>
            <a:ext cx="7413900" cy="30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b="1" i="0" lang="en-US" sz="60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br>
              <a:rPr b="1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6000"/>
              <a:t>Methodologies</a:t>
            </a:r>
            <a:endParaRPr sz="6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5" name="Google Shape;155;p20"/>
          <p:cNvSpPr txBox="1"/>
          <p:nvPr/>
        </p:nvSpPr>
        <p:spPr>
          <a:xfrm>
            <a:off x="1022185" y="5451456"/>
            <a:ext cx="1895389" cy="11567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6" name="Google Shape;156;p20"/>
          <p:cNvCxnSpPr/>
          <p:nvPr/>
        </p:nvCxnSpPr>
        <p:spPr>
          <a:xfrm>
            <a:off x="1118979" y="5451456"/>
            <a:ext cx="1798595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989125" y="2651750"/>
            <a:ext cx="7413900" cy="30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b="1" i="0" lang="en-US" sz="45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br>
              <a:rPr b="1" i="0" lang="en-US" sz="4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4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Approach 1: </a:t>
            </a:r>
            <a:endParaRPr b="1" i="0" sz="4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/>
              <a:t>Item-based collaborative filtering</a:t>
            </a:r>
            <a:endParaRPr sz="45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 sz="45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 sz="4500"/>
          </a:p>
        </p:txBody>
      </p:sp>
      <p:sp>
        <p:nvSpPr>
          <p:cNvPr id="162" name="Google Shape;162;p21"/>
          <p:cNvSpPr txBox="1"/>
          <p:nvPr/>
        </p:nvSpPr>
        <p:spPr>
          <a:xfrm>
            <a:off x="1022185" y="5451456"/>
            <a:ext cx="18954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3" name="Google Shape;163;p21"/>
          <p:cNvCxnSpPr/>
          <p:nvPr/>
        </p:nvCxnSpPr>
        <p:spPr>
          <a:xfrm>
            <a:off x="1118979" y="5451456"/>
            <a:ext cx="17985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type="title"/>
          </p:nvPr>
        </p:nvSpPr>
        <p:spPr>
          <a:xfrm>
            <a:off x="457200" y="240800"/>
            <a:ext cx="8686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sz="3000"/>
              <a:t>Data Preprocessing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2"/>
          <p:cNvSpPr txBox="1"/>
          <p:nvPr>
            <p:ph idx="1" type="body"/>
          </p:nvPr>
        </p:nvSpPr>
        <p:spPr>
          <a:xfrm>
            <a:off x="457200" y="240801"/>
            <a:ext cx="8229600" cy="43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Check &amp; remove duplicate records</a:t>
            </a:r>
            <a:endParaRPr sz="27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Filter the data to get the latest transactions</a:t>
            </a:r>
            <a:endParaRPr sz="27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Find outliers</a:t>
            </a:r>
            <a:endParaRPr sz="2700"/>
          </a:p>
        </p:txBody>
      </p:sp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9263" y="3451725"/>
            <a:ext cx="5665476" cy="309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/>
              <a:t>Future Engineering</a:t>
            </a:r>
            <a:endParaRPr/>
          </a:p>
        </p:txBody>
      </p:sp>
      <p:sp>
        <p:nvSpPr>
          <p:cNvPr id="176" name="Google Shape;176;p23"/>
          <p:cNvSpPr txBox="1"/>
          <p:nvPr>
            <p:ph idx="1" type="body"/>
          </p:nvPr>
        </p:nvSpPr>
        <p:spPr>
          <a:xfrm>
            <a:off x="457200" y="240801"/>
            <a:ext cx="8229600" cy="43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700"/>
              <a:t>We have three basic step in future engineering</a:t>
            </a:r>
            <a:endParaRPr sz="2700"/>
          </a:p>
          <a:p>
            <a:pPr indent="-400050" lvl="0" marL="45720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Get the potential customers (RFM analysis)</a:t>
            </a:r>
            <a:endParaRPr sz="27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Count the best-sales article_id</a:t>
            </a:r>
            <a:endParaRPr sz="27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Create new column “bought”</a:t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Latent features</a:t>
            </a:r>
            <a:endParaRPr/>
          </a:p>
        </p:txBody>
      </p:sp>
      <p:sp>
        <p:nvSpPr>
          <p:cNvPr id="182" name="Google Shape;182;p24"/>
          <p:cNvSpPr txBox="1"/>
          <p:nvPr>
            <p:ph idx="1" type="body"/>
          </p:nvPr>
        </p:nvSpPr>
        <p:spPr>
          <a:xfrm>
            <a:off x="457200" y="1861551"/>
            <a:ext cx="8229600" cy="43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700"/>
              <a:t>The features that cannot observe directly from the dataset</a:t>
            </a:r>
            <a:endParaRPr sz="2700"/>
          </a:p>
          <a:p>
            <a:pPr indent="-400050" lvl="0" marL="45720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SVD or NMF to factorize the item-item similarity matrix into a lower-dimensional representation, which captures the most important characteristics of the data</a:t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Modeling</a:t>
            </a:r>
            <a:endParaRPr/>
          </a:p>
        </p:txBody>
      </p:sp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457200" y="1306975"/>
            <a:ext cx="8229600" cy="233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700"/>
              <a:t>Non-Negative Matrix Factorization (NMF) </a:t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073325"/>
            <a:ext cx="8095175" cy="364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Modeling</a:t>
            </a:r>
            <a:endParaRPr/>
          </a:p>
        </p:txBody>
      </p:sp>
      <p:sp>
        <p:nvSpPr>
          <p:cNvPr id="195" name="Google Shape;195;p26"/>
          <p:cNvSpPr txBox="1"/>
          <p:nvPr>
            <p:ph idx="1" type="body"/>
          </p:nvPr>
        </p:nvSpPr>
        <p:spPr>
          <a:xfrm>
            <a:off x="457200" y="1306975"/>
            <a:ext cx="8229600" cy="233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700"/>
              <a:t>Singular Value Decomposition (SVD)</a:t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190750"/>
            <a:ext cx="8229600" cy="3554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Final Modal</a:t>
            </a:r>
            <a:endParaRPr/>
          </a:p>
        </p:txBody>
      </p:sp>
      <p:sp>
        <p:nvSpPr>
          <p:cNvPr id="202" name="Google Shape;202;p27"/>
          <p:cNvSpPr txBox="1"/>
          <p:nvPr>
            <p:ph idx="1" type="body"/>
          </p:nvPr>
        </p:nvSpPr>
        <p:spPr>
          <a:xfrm>
            <a:off x="457200" y="1306975"/>
            <a:ext cx="8229600" cy="233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pic>
        <p:nvPicPr>
          <p:cNvPr id="203" name="Google Shape;20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383000"/>
            <a:ext cx="8229600" cy="2419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7"/>
          <p:cNvPicPr preferRelativeResize="0"/>
          <p:nvPr/>
        </p:nvPicPr>
        <p:blipFill rotWithShape="1">
          <a:blip r:embed="rId4">
            <a:alphaModFix/>
          </a:blip>
          <a:srcRect b="0" l="10243" r="15846" t="3827"/>
          <a:stretch/>
        </p:blipFill>
        <p:spPr>
          <a:xfrm>
            <a:off x="1935850" y="3970075"/>
            <a:ext cx="5282300" cy="275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7"/>
          <p:cNvSpPr txBox="1"/>
          <p:nvPr>
            <p:ph type="title"/>
          </p:nvPr>
        </p:nvSpPr>
        <p:spPr>
          <a:xfrm>
            <a:off x="952425" y="3646675"/>
            <a:ext cx="7463400" cy="87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SVD Model</a:t>
            </a:r>
            <a:endParaRPr i="1" sz="7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989125" y="2651750"/>
            <a:ext cx="7413900" cy="30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b="1" i="0" lang="en-US" sz="45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br>
              <a:rPr b="1" i="0" lang="en-US" sz="4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4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Approach </a:t>
            </a:r>
            <a:r>
              <a:rPr lang="en-US" sz="4500"/>
              <a:t>2</a:t>
            </a:r>
            <a:r>
              <a:rPr b="1" i="0" lang="en-US" sz="4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b="1" i="0" sz="4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/>
              <a:t>Content-based image-based RecSys</a:t>
            </a:r>
            <a:endParaRPr sz="45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 sz="45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 sz="4500"/>
          </a:p>
        </p:txBody>
      </p:sp>
      <p:sp>
        <p:nvSpPr>
          <p:cNvPr id="211" name="Google Shape;211;p28"/>
          <p:cNvSpPr txBox="1"/>
          <p:nvPr/>
        </p:nvSpPr>
        <p:spPr>
          <a:xfrm>
            <a:off x="1022185" y="5451456"/>
            <a:ext cx="18954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2" name="Google Shape;212;p28"/>
          <p:cNvCxnSpPr/>
          <p:nvPr/>
        </p:nvCxnSpPr>
        <p:spPr>
          <a:xfrm>
            <a:off x="1118979" y="5451456"/>
            <a:ext cx="17985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/>
          <p:nvPr/>
        </p:nvSpPr>
        <p:spPr>
          <a:xfrm>
            <a:off x="1346850" y="235975"/>
            <a:ext cx="45297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DBDCDD"/>
                </a:solidFill>
              </a:rPr>
              <a:t>TABLE OF CONTENT</a:t>
            </a:r>
            <a:endParaRPr b="1" i="1" sz="3200">
              <a:solidFill>
                <a:srgbClr val="673AB7"/>
              </a:solidFill>
            </a:endParaRPr>
          </a:p>
        </p:txBody>
      </p:sp>
      <p:sp>
        <p:nvSpPr>
          <p:cNvPr id="90" name="Google Shape;90;p11"/>
          <p:cNvSpPr txBox="1"/>
          <p:nvPr/>
        </p:nvSpPr>
        <p:spPr>
          <a:xfrm>
            <a:off x="781450" y="1922450"/>
            <a:ext cx="80244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rgbClr val="020052"/>
              </a:buClr>
              <a:buSzPts val="3500"/>
              <a:buFont typeface="Lato"/>
              <a:buAutoNum type="arabicPeriod"/>
            </a:pPr>
            <a:r>
              <a:rPr b="1" i="1" lang="en-US" sz="3500">
                <a:solidFill>
                  <a:srgbClr val="020052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1" i="1" sz="3500">
              <a:solidFill>
                <a:srgbClr val="020052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rgbClr val="020052"/>
              </a:buClr>
              <a:buSzPts val="3500"/>
              <a:buFont typeface="Lato"/>
              <a:buAutoNum type="arabicPeriod"/>
            </a:pPr>
            <a:r>
              <a:rPr b="1" i="1" lang="en-US" sz="3500">
                <a:solidFill>
                  <a:srgbClr val="020052"/>
                </a:solidFill>
                <a:latin typeface="Lato"/>
                <a:ea typeface="Lato"/>
                <a:cs typeface="Lato"/>
                <a:sym typeface="Lato"/>
              </a:rPr>
              <a:t>Methodologies</a:t>
            </a:r>
            <a:endParaRPr b="1" i="1" sz="3500">
              <a:solidFill>
                <a:srgbClr val="020052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rgbClr val="020052"/>
              </a:buClr>
              <a:buSzPts val="3500"/>
              <a:buFont typeface="Lato"/>
              <a:buAutoNum type="arabicPeriod"/>
            </a:pPr>
            <a:r>
              <a:rPr b="1" i="1" lang="en-US" sz="3500">
                <a:solidFill>
                  <a:srgbClr val="020052"/>
                </a:solidFill>
                <a:latin typeface="Lato"/>
                <a:ea typeface="Lato"/>
                <a:cs typeface="Lato"/>
                <a:sym typeface="Lato"/>
              </a:rPr>
              <a:t>Results</a:t>
            </a:r>
            <a:endParaRPr b="1" i="1" sz="3500">
              <a:solidFill>
                <a:srgbClr val="020052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rgbClr val="020052"/>
              </a:buClr>
              <a:buSzPts val="3500"/>
              <a:buFont typeface="Lato"/>
              <a:buAutoNum type="arabicPeriod"/>
            </a:pPr>
            <a:r>
              <a:rPr b="1" i="1" lang="en-US" sz="3500">
                <a:solidFill>
                  <a:srgbClr val="020052"/>
                </a:solidFill>
                <a:latin typeface="Lato"/>
                <a:ea typeface="Lato"/>
                <a:cs typeface="Lato"/>
                <a:sym typeface="Lato"/>
              </a:rPr>
              <a:t>Discussion</a:t>
            </a:r>
            <a:endParaRPr b="1" i="1" sz="3500">
              <a:solidFill>
                <a:srgbClr val="020052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rgbClr val="020052"/>
              </a:buClr>
              <a:buSzPts val="3500"/>
              <a:buFont typeface="Lato"/>
              <a:buAutoNum type="arabicPeriod"/>
            </a:pPr>
            <a:r>
              <a:rPr b="1" i="1" lang="en-US" sz="3500">
                <a:solidFill>
                  <a:srgbClr val="020052"/>
                </a:solidFill>
                <a:latin typeface="Lato"/>
                <a:ea typeface="Lato"/>
                <a:cs typeface="Lato"/>
                <a:sym typeface="Lato"/>
              </a:rPr>
              <a:t>Recommendations</a:t>
            </a:r>
            <a:endParaRPr b="1" i="1" sz="3500">
              <a:solidFill>
                <a:srgbClr val="02005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4500"/>
              <a:t>Architecture</a:t>
            </a:r>
            <a:endParaRPr sz="4500"/>
          </a:p>
        </p:txBody>
      </p:sp>
      <p:pic>
        <p:nvPicPr>
          <p:cNvPr id="218" name="Google Shape;21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0850" y="1377075"/>
            <a:ext cx="6664325" cy="42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4500"/>
              <a:t>Data Preprocessing</a:t>
            </a:r>
            <a:endParaRPr sz="4500"/>
          </a:p>
        </p:txBody>
      </p:sp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6392" y="1344424"/>
            <a:ext cx="1392094" cy="187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/>
          <p:nvPr/>
        </p:nvSpPr>
        <p:spPr>
          <a:xfrm>
            <a:off x="961075" y="1637650"/>
            <a:ext cx="1988100" cy="10656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</a:rPr>
              <a:t>Image Downscale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</a:rPr>
              <a:t>from ~180kb/img 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</a:rPr>
              <a:t>(&gt; 1000x1000 px) → 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</a:rPr>
              <a:t>20kb/img (224x224 px)</a:t>
            </a:r>
            <a:endParaRPr b="1" sz="1000">
              <a:solidFill>
                <a:schemeClr val="dk1"/>
              </a:solidFill>
            </a:endParaRPr>
          </a:p>
        </p:txBody>
      </p:sp>
      <p:pic>
        <p:nvPicPr>
          <p:cNvPr id="226" name="Google Shape;22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5704" y="1304713"/>
            <a:ext cx="1233145" cy="1957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7" name="Google Shape;227;p30"/>
          <p:cNvCxnSpPr>
            <a:stCxn id="224" idx="3"/>
            <a:endCxn id="226" idx="1"/>
          </p:cNvCxnSpPr>
          <p:nvPr/>
        </p:nvCxnSpPr>
        <p:spPr>
          <a:xfrm>
            <a:off x="5478486" y="2283699"/>
            <a:ext cx="1137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8" name="Google Shape;228;p30"/>
          <p:cNvSpPr/>
          <p:nvPr/>
        </p:nvSpPr>
        <p:spPr>
          <a:xfrm>
            <a:off x="961075" y="4074400"/>
            <a:ext cx="1988100" cy="10656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</a:rPr>
              <a:t>Image Metadata-based grouping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</a:rPr>
              <a:t>grouped into subfolders by index_group_name for feature extraction</a:t>
            </a:r>
            <a:endParaRPr b="1" sz="1000">
              <a:solidFill>
                <a:schemeClr val="dk1"/>
              </a:solidFill>
            </a:endParaRPr>
          </a:p>
        </p:txBody>
      </p:sp>
      <p:pic>
        <p:nvPicPr>
          <p:cNvPr id="229" name="Google Shape;22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7601" y="3797250"/>
            <a:ext cx="1842650" cy="17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5770" y="4197100"/>
            <a:ext cx="1872200" cy="942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1" name="Google Shape;231;p30"/>
          <p:cNvCxnSpPr>
            <a:stCxn id="229" idx="3"/>
            <a:endCxn id="230" idx="1"/>
          </p:cNvCxnSpPr>
          <p:nvPr/>
        </p:nvCxnSpPr>
        <p:spPr>
          <a:xfrm>
            <a:off x="5900251" y="4668588"/>
            <a:ext cx="7155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2" name="Google Shape;232;p30"/>
          <p:cNvSpPr txBox="1"/>
          <p:nvPr/>
        </p:nvSpPr>
        <p:spPr>
          <a:xfrm>
            <a:off x="3890250" y="2545825"/>
            <a:ext cx="411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0"/>
          <p:cNvSpPr txBox="1"/>
          <p:nvPr/>
        </p:nvSpPr>
        <p:spPr>
          <a:xfrm>
            <a:off x="1823525" y="5585075"/>
            <a:ext cx="531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Implementation assumption</a:t>
            </a:r>
            <a:r>
              <a:rPr lang="en-US"/>
              <a:t>: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Given a customer is browsing a product, they will want to be recommended products in the same category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>
            <p:ph type="title"/>
          </p:nvPr>
        </p:nvSpPr>
        <p:spPr>
          <a:xfrm>
            <a:off x="278900" y="274650"/>
            <a:ext cx="8407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/>
              <a:t>Feature Engineering</a:t>
            </a:r>
            <a:endParaRPr b="1" i="0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1"/>
          <p:cNvSpPr txBox="1"/>
          <p:nvPr/>
        </p:nvSpPr>
        <p:spPr>
          <a:xfrm>
            <a:off x="1873850" y="1832350"/>
            <a:ext cx="5007000" cy="831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</a:rPr>
              <a:t>Utilized ResNet50 and VGG16 to generate feature maps from our dataset images, leveraging their pre-trained ability to extract complex features.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240" name="Google Shape;2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050" y="3036525"/>
            <a:ext cx="6286500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 txBox="1"/>
          <p:nvPr>
            <p:ph type="title"/>
          </p:nvPr>
        </p:nvSpPr>
        <p:spPr>
          <a:xfrm>
            <a:off x="278900" y="274650"/>
            <a:ext cx="8407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/>
              <a:t>Results and Evaluation</a:t>
            </a:r>
            <a:endParaRPr b="1" i="0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32"/>
          <p:cNvPicPr preferRelativeResize="0"/>
          <p:nvPr/>
        </p:nvPicPr>
        <p:blipFill rotWithShape="1">
          <a:blip r:embed="rId3">
            <a:alphaModFix/>
          </a:blip>
          <a:srcRect b="6180" l="5591" r="5520" t="6399"/>
          <a:stretch/>
        </p:blipFill>
        <p:spPr>
          <a:xfrm>
            <a:off x="200250" y="1444550"/>
            <a:ext cx="4377427" cy="281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2"/>
          <p:cNvPicPr preferRelativeResize="0"/>
          <p:nvPr/>
        </p:nvPicPr>
        <p:blipFill rotWithShape="1">
          <a:blip r:embed="rId4">
            <a:alphaModFix/>
          </a:blip>
          <a:srcRect b="5681" l="6536" r="5373" t="5405"/>
          <a:stretch/>
        </p:blipFill>
        <p:spPr>
          <a:xfrm>
            <a:off x="4769850" y="1479875"/>
            <a:ext cx="4190875" cy="277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2"/>
          <p:cNvSpPr txBox="1"/>
          <p:nvPr/>
        </p:nvSpPr>
        <p:spPr>
          <a:xfrm>
            <a:off x="2402800" y="4941475"/>
            <a:ext cx="4727100" cy="831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</a:rPr>
              <a:t>Overall, features extracted from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</a:rPr>
              <a:t>VGG16 gives more relevant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</a:rPr>
              <a:t>results compared to ResNet50</a:t>
            </a:r>
            <a:endParaRPr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>
            <p:ph type="title"/>
          </p:nvPr>
        </p:nvSpPr>
        <p:spPr>
          <a:xfrm>
            <a:off x="989136" y="2651760"/>
            <a:ext cx="6359100" cy="30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b="1" i="0" lang="en-US" sz="60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br>
              <a:rPr b="1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6000"/>
              <a:t>Discussion</a:t>
            </a:r>
            <a:endParaRPr sz="6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4" name="Google Shape;254;p33"/>
          <p:cNvSpPr txBox="1"/>
          <p:nvPr/>
        </p:nvSpPr>
        <p:spPr>
          <a:xfrm>
            <a:off x="1022185" y="5451456"/>
            <a:ext cx="18954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5" name="Google Shape;255;p33"/>
          <p:cNvCxnSpPr/>
          <p:nvPr/>
        </p:nvCxnSpPr>
        <p:spPr>
          <a:xfrm>
            <a:off x="1118979" y="5451456"/>
            <a:ext cx="17985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/>
          <p:nvPr>
            <p:ph type="title"/>
          </p:nvPr>
        </p:nvSpPr>
        <p:spPr>
          <a:xfrm>
            <a:off x="457200" y="27465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/>
              <a:t>Outcome</a:t>
            </a:r>
            <a:endParaRPr b="1" i="0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4"/>
          <p:cNvSpPr txBox="1"/>
          <p:nvPr/>
        </p:nvSpPr>
        <p:spPr>
          <a:xfrm>
            <a:off x="263275" y="1416725"/>
            <a:ext cx="865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62" name="Google Shape;262;p34"/>
          <p:cNvSpPr txBox="1"/>
          <p:nvPr>
            <p:ph idx="1" type="body"/>
          </p:nvPr>
        </p:nvSpPr>
        <p:spPr>
          <a:xfrm>
            <a:off x="457200" y="1600201"/>
            <a:ext cx="8229600" cy="43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2 functional recommendation models corresponding two development approaches</a:t>
            </a:r>
            <a:endParaRPr sz="27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Data visualizations of valuable insights regarding H&amp;M’s business and the fashion industry</a:t>
            </a:r>
            <a:endParaRPr sz="27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➔"/>
            </a:pPr>
            <a:r>
              <a:rPr lang="en-US" sz="2700"/>
              <a:t>A report documenting our development process together with evaluation and analysis of the results</a:t>
            </a:r>
            <a:endParaRPr sz="27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title"/>
          </p:nvPr>
        </p:nvSpPr>
        <p:spPr>
          <a:xfrm>
            <a:off x="457200" y="26015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/>
              <a:t>Limitations &amp; Recommendations</a:t>
            </a:r>
            <a:endParaRPr b="1" i="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5"/>
          <p:cNvSpPr txBox="1"/>
          <p:nvPr>
            <p:ph idx="1" type="body"/>
          </p:nvPr>
        </p:nvSpPr>
        <p:spPr>
          <a:xfrm>
            <a:off x="457200" y="1600201"/>
            <a:ext cx="8229600" cy="43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b="1" lang="en-US" sz="1800"/>
              <a:t>Limitations: 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Offline evaluation metrics are used for validation of the recommendation systems 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➜"/>
            </a:pPr>
            <a:r>
              <a:rPr lang="en-US" sz="1800"/>
              <a:t>controlled environment and can provide more accurate results but it doesn't reflect the real-world scenario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Both systems are susceptible to scalability challenges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b="1" lang="en-US" sz="1800"/>
              <a:t>Recommendation: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Perform online evaluation framework which takes real customer interaction into account when validating the system - deploy the model into production.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Implement the hybrid model leveraging the strengths of both approaches.</a:t>
            </a:r>
            <a:endParaRPr sz="1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/>
          <p:nvPr>
            <p:ph type="title"/>
          </p:nvPr>
        </p:nvSpPr>
        <p:spPr>
          <a:xfrm>
            <a:off x="989136" y="2651760"/>
            <a:ext cx="6359100" cy="30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b="1" i="0" lang="en-US" sz="40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lang="en-US" sz="6000"/>
              <a:t>Project demo</a:t>
            </a:r>
            <a:endParaRPr sz="6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74" name="Google Shape;274;p36"/>
          <p:cNvSpPr txBox="1"/>
          <p:nvPr/>
        </p:nvSpPr>
        <p:spPr>
          <a:xfrm>
            <a:off x="1022185" y="5451456"/>
            <a:ext cx="18954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5" name="Google Shape;275;p36"/>
          <p:cNvCxnSpPr/>
          <p:nvPr/>
        </p:nvCxnSpPr>
        <p:spPr>
          <a:xfrm>
            <a:off x="1118979" y="5451456"/>
            <a:ext cx="17985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/>
          <p:nvPr>
            <p:ph type="title"/>
          </p:nvPr>
        </p:nvSpPr>
        <p:spPr>
          <a:xfrm>
            <a:off x="989136" y="2651760"/>
            <a:ext cx="6359100" cy="30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b="1" i="0" lang="en-US" sz="40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lang="en-US" sz="6000"/>
              <a:t>Do you have any question? </a:t>
            </a:r>
            <a:endParaRPr sz="6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1" name="Google Shape;281;p37"/>
          <p:cNvSpPr txBox="1"/>
          <p:nvPr/>
        </p:nvSpPr>
        <p:spPr>
          <a:xfrm>
            <a:off x="1022185" y="5451456"/>
            <a:ext cx="18954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2" name="Google Shape;282;p37"/>
          <p:cNvCxnSpPr/>
          <p:nvPr/>
        </p:nvCxnSpPr>
        <p:spPr>
          <a:xfrm>
            <a:off x="1118979" y="5451456"/>
            <a:ext cx="17985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8"/>
          <p:cNvSpPr txBox="1"/>
          <p:nvPr>
            <p:ph type="title"/>
          </p:nvPr>
        </p:nvSpPr>
        <p:spPr>
          <a:xfrm>
            <a:off x="989136" y="2651760"/>
            <a:ext cx="6359100" cy="30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b="1" i="0" lang="en-US" sz="40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br>
              <a:rPr b="1" i="0" lang="en-US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8" name="Google Shape;288;p38"/>
          <p:cNvSpPr txBox="1"/>
          <p:nvPr/>
        </p:nvSpPr>
        <p:spPr>
          <a:xfrm>
            <a:off x="1022185" y="5451456"/>
            <a:ext cx="18954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9" name="Google Shape;289;p38"/>
          <p:cNvCxnSpPr/>
          <p:nvPr/>
        </p:nvCxnSpPr>
        <p:spPr>
          <a:xfrm>
            <a:off x="1118979" y="5451456"/>
            <a:ext cx="17985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pic>
        <p:nvPicPr>
          <p:cNvPr id="290" name="Google Shape;2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950" y="872725"/>
            <a:ext cx="7846100" cy="54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Meet the team: </a:t>
            </a:r>
            <a:r>
              <a:rPr i="1" lang="en-US">
                <a:solidFill>
                  <a:schemeClr val="accent3"/>
                </a:solidFill>
              </a:rPr>
              <a:t>Group 15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6" name="Google Shape;96;p12"/>
          <p:cNvPicPr preferRelativeResize="0"/>
          <p:nvPr/>
        </p:nvPicPr>
        <p:blipFill rotWithShape="1">
          <a:blip r:embed="rId3">
            <a:alphaModFix/>
          </a:blip>
          <a:srcRect b="0" l="26813" r="17031" t="0"/>
          <a:stretch/>
        </p:blipFill>
        <p:spPr>
          <a:xfrm>
            <a:off x="1466000" y="2485450"/>
            <a:ext cx="1232400" cy="12345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97" name="Google Shape;97;p12"/>
          <p:cNvCxnSpPr/>
          <p:nvPr/>
        </p:nvCxnSpPr>
        <p:spPr>
          <a:xfrm flipH="1" rot="10800000">
            <a:off x="1509604" y="3904750"/>
            <a:ext cx="12633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" name="Google Shape;98;p12"/>
          <p:cNvSpPr txBox="1"/>
          <p:nvPr/>
        </p:nvSpPr>
        <p:spPr>
          <a:xfrm flipH="1">
            <a:off x="1223962" y="4028671"/>
            <a:ext cx="19404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Giang Nguyen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(s3866617)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9" name="Google Shape;99;p12"/>
          <p:cNvPicPr preferRelativeResize="0"/>
          <p:nvPr/>
        </p:nvPicPr>
        <p:blipFill rotWithShape="1">
          <a:blip r:embed="rId4">
            <a:alphaModFix/>
          </a:blip>
          <a:srcRect b="0" l="2199" r="2189" t="0"/>
          <a:stretch/>
        </p:blipFill>
        <p:spPr>
          <a:xfrm>
            <a:off x="4071865" y="2553920"/>
            <a:ext cx="1114200" cy="12345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00" name="Google Shape;100;p12"/>
          <p:cNvCxnSpPr/>
          <p:nvPr/>
        </p:nvCxnSpPr>
        <p:spPr>
          <a:xfrm flipH="1" rot="10800000">
            <a:off x="3997225" y="3904750"/>
            <a:ext cx="12633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1" name="Google Shape;101;p12"/>
          <p:cNvSpPr txBox="1"/>
          <p:nvPr/>
        </p:nvSpPr>
        <p:spPr>
          <a:xfrm flipH="1">
            <a:off x="3410890" y="4028658"/>
            <a:ext cx="21840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Bao 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Vo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(s3823477)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2" name="Google Shape;102;p12"/>
          <p:cNvPicPr preferRelativeResize="0"/>
          <p:nvPr/>
        </p:nvPicPr>
        <p:blipFill rotWithShape="1">
          <a:blip r:embed="rId5">
            <a:alphaModFix/>
          </a:blip>
          <a:srcRect b="9376" l="0" r="0" t="9376"/>
          <a:stretch/>
        </p:blipFill>
        <p:spPr>
          <a:xfrm>
            <a:off x="6476447" y="2553920"/>
            <a:ext cx="1114200" cy="12345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03" name="Google Shape;103;p12"/>
          <p:cNvCxnSpPr/>
          <p:nvPr/>
        </p:nvCxnSpPr>
        <p:spPr>
          <a:xfrm flipH="1" rot="10800000">
            <a:off x="6401835" y="3904750"/>
            <a:ext cx="12633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" name="Google Shape;104;p12"/>
          <p:cNvSpPr txBox="1"/>
          <p:nvPr/>
        </p:nvSpPr>
        <p:spPr>
          <a:xfrm flipH="1">
            <a:off x="6051550" y="4028658"/>
            <a:ext cx="20436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Anh Phan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(s3810148)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"/>
          <p:cNvSpPr txBox="1"/>
          <p:nvPr>
            <p:ph type="title"/>
          </p:nvPr>
        </p:nvSpPr>
        <p:spPr>
          <a:xfrm>
            <a:off x="1005524" y="2651760"/>
            <a:ext cx="6359100" cy="30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lang="en-US" sz="6000">
                <a:solidFill>
                  <a:schemeClr val="accent4"/>
                </a:solidFill>
              </a:rPr>
              <a:t>—</a:t>
            </a:r>
            <a:br>
              <a:rPr lang="en-US" sz="6000">
                <a:solidFill>
                  <a:schemeClr val="lt1"/>
                </a:solidFill>
              </a:rPr>
            </a:br>
            <a:r>
              <a:rPr lang="en-US" sz="6000">
                <a:solidFill>
                  <a:schemeClr val="lt1"/>
                </a:solidFill>
              </a:rPr>
              <a:t>Introduction</a:t>
            </a:r>
            <a:endParaRPr sz="6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/>
          <p:nvPr>
            <p:ph type="title"/>
          </p:nvPr>
        </p:nvSpPr>
        <p:spPr>
          <a:xfrm>
            <a:off x="471700" y="25530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sz="4500"/>
              <a:t>Business Case</a:t>
            </a:r>
            <a:endParaRPr b="1" i="0" sz="4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300" y="1221500"/>
            <a:ext cx="7463400" cy="380415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2580000" dist="114300">
              <a:srgbClr val="000000">
                <a:alpha val="22000"/>
              </a:srgbClr>
            </a:outerShdw>
          </a:effectLst>
        </p:spPr>
      </p:pic>
      <p:sp>
        <p:nvSpPr>
          <p:cNvPr id="116" name="Google Shape;116;p14"/>
          <p:cNvSpPr txBox="1"/>
          <p:nvPr/>
        </p:nvSpPr>
        <p:spPr>
          <a:xfrm>
            <a:off x="1345750" y="5474225"/>
            <a:ext cx="6363900" cy="6156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</a:rPr>
              <a:t>Research question: "Build a recommendation system that recommend products to H&amp;M new and return customers.</a:t>
            </a:r>
            <a:endParaRPr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/>
          <p:nvPr>
            <p:ph type="title"/>
          </p:nvPr>
        </p:nvSpPr>
        <p:spPr>
          <a:xfrm>
            <a:off x="457200" y="240800"/>
            <a:ext cx="7463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sz="4500"/>
              <a:t>Dataset</a:t>
            </a:r>
            <a:endParaRPr b="1" i="0" sz="4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5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Retrieved from a Kaggle Competition named “H&amp;M Personalized Fashion Recommendations”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</a:t>
            </a:r>
            <a:r>
              <a:rPr lang="en-US" sz="2000"/>
              <a:t>ataset types ranging from purchase data to product and product image data.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datasets selected include:</a:t>
            </a:r>
            <a:endParaRPr sz="20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en-US" sz="2000"/>
              <a:t>Transactions</a:t>
            </a:r>
            <a:endParaRPr b="1" sz="20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en-US" sz="2000"/>
              <a:t>Articles</a:t>
            </a:r>
            <a:endParaRPr b="1" sz="20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en-US" sz="2000"/>
              <a:t>Article images</a:t>
            </a:r>
            <a:endParaRPr b="1" sz="2000"/>
          </a:p>
        </p:txBody>
      </p:sp>
      <p:pic>
        <p:nvPicPr>
          <p:cNvPr id="124" name="Google Shape;124;p15"/>
          <p:cNvPicPr preferRelativeResize="0"/>
          <p:nvPr/>
        </p:nvPicPr>
        <p:blipFill rotWithShape="1">
          <a:blip r:embed="rId3">
            <a:alphaModFix/>
          </a:blip>
          <a:srcRect b="0" l="0" r="31186" t="0"/>
          <a:stretch/>
        </p:blipFill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8100000" dist="133350">
              <a:srgbClr val="000000">
                <a:alpha val="32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 txBox="1"/>
          <p:nvPr>
            <p:ph type="title"/>
          </p:nvPr>
        </p:nvSpPr>
        <p:spPr>
          <a:xfrm>
            <a:off x="457200" y="245650"/>
            <a:ext cx="7463400" cy="8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/>
              <a:t>Development Approaches</a:t>
            </a:r>
            <a:endParaRPr sz="4500"/>
          </a:p>
        </p:txBody>
      </p:sp>
      <p:sp>
        <p:nvSpPr>
          <p:cNvPr id="130" name="Google Shape;130;p16"/>
          <p:cNvSpPr txBox="1"/>
          <p:nvPr>
            <p:ph idx="1" type="body"/>
          </p:nvPr>
        </p:nvSpPr>
        <p:spPr>
          <a:xfrm>
            <a:off x="457200" y="1600201"/>
            <a:ext cx="8229600" cy="43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Content-based </a:t>
            </a:r>
            <a:r>
              <a:rPr lang="en-US"/>
              <a:t>Image-based</a:t>
            </a:r>
            <a:r>
              <a:rPr lang="en-US"/>
              <a:t> filtering</a:t>
            </a:r>
            <a:endParaRPr/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Collaborative filtering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title"/>
          </p:nvPr>
        </p:nvSpPr>
        <p:spPr>
          <a:xfrm>
            <a:off x="989125" y="2651750"/>
            <a:ext cx="7413900" cy="30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rPr b="1" i="0" lang="en-US" sz="60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br>
              <a:rPr b="1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6000"/>
              <a:t>Data Preparation</a:t>
            </a:r>
            <a:endParaRPr sz="6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6" name="Google Shape;136;p17"/>
          <p:cNvSpPr txBox="1"/>
          <p:nvPr/>
        </p:nvSpPr>
        <p:spPr>
          <a:xfrm>
            <a:off x="1022185" y="5451456"/>
            <a:ext cx="18954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7" name="Google Shape;137;p17"/>
          <p:cNvCxnSpPr/>
          <p:nvPr/>
        </p:nvCxnSpPr>
        <p:spPr>
          <a:xfrm>
            <a:off x="1118979" y="5451456"/>
            <a:ext cx="17985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1223400" y="274650"/>
            <a:ext cx="7463400" cy="8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Overview</a:t>
            </a:r>
            <a:endParaRPr/>
          </a:p>
        </p:txBody>
      </p:sp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457200" y="1600201"/>
            <a:ext cx="8229600" cy="43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SzPts val="2800"/>
              <a:buChar char="❏"/>
            </a:pPr>
            <a:r>
              <a:rPr b="1" lang="en-US"/>
              <a:t>Transactions</a:t>
            </a:r>
            <a:r>
              <a:rPr lang="en-US"/>
              <a:t>: information about purchases made by customers (id, date, price, etc.)</a:t>
            </a:r>
            <a:endParaRPr/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❏"/>
            </a:pPr>
            <a:r>
              <a:rPr b="1" lang="en-US"/>
              <a:t>Articles</a:t>
            </a:r>
            <a:r>
              <a:rPr lang="en-US"/>
              <a:t>: information about fashion products (id, name, color, section, …)</a:t>
            </a:r>
            <a:endParaRPr/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❏"/>
            </a:pPr>
            <a:r>
              <a:rPr b="1" lang="en-US"/>
              <a:t>Article images</a:t>
            </a:r>
            <a:r>
              <a:rPr lang="en-US"/>
              <a:t>: pictures of the items in the </a:t>
            </a:r>
            <a:r>
              <a:rPr b="1" i="1" lang="en-US"/>
              <a:t>article dataset</a:t>
            </a:r>
            <a:endParaRPr b="1"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RMIT 1">
      <a:dk1>
        <a:srgbClr val="000054"/>
      </a:dk1>
      <a:lt1>
        <a:srgbClr val="FFFFFF"/>
      </a:lt1>
      <a:dk2>
        <a:srgbClr val="E60028"/>
      </a:dk2>
      <a:lt2>
        <a:srgbClr val="EEECE1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AA00AA"/>
      </a:hlink>
      <a:folHlink>
        <a:srgbClr val="C864C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